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9" r:id="rId3"/>
    <p:sldId id="268" r:id="rId4"/>
    <p:sldId id="264" r:id="rId5"/>
    <p:sldId id="258" r:id="rId6"/>
    <p:sldId id="263" r:id="rId7"/>
    <p:sldId id="265" r:id="rId8"/>
    <p:sldId id="266" r:id="rId9"/>
    <p:sldId id="267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3399"/>
    <a:srgbClr val="663300"/>
    <a:srgbClr val="FF7C80"/>
    <a:srgbClr val="FFFF00"/>
    <a:srgbClr val="0033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A9C63-302C-4E79-A1A2-838D2E45B2B0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0B9E3-0487-422C-934D-0751060FB2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94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0B9E3-0487-422C-934D-0751060FB2F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755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F7-F6A6-45DA-B08B-532473B29AA3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152" cy="987552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36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8659903" y="5872449"/>
            <a:ext cx="542925" cy="555625"/>
          </a:xfrm>
          <a:prstGeom prst="rect">
            <a:avLst/>
          </a:prstGeom>
          <a:noFill/>
        </p:spPr>
      </p:pic>
      <p:pic>
        <p:nvPicPr>
          <p:cNvPr id="11" name="Picture 13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</p:spPr>
      </p:pic>
      <p:pic>
        <p:nvPicPr>
          <p:cNvPr id="12" name="Picture 9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white">
          <a:xfrm>
            <a:off x="1216946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4232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04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152" y="1069848"/>
            <a:ext cx="3355848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152" y="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8720"/>
            <a:ext cx="8229600" cy="490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056" y="6364224"/>
            <a:ext cx="2185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33982F7-F6A6-45DA-B08B-532473B29AA3}" type="datetimeFigureOut">
              <a:rPr lang="ru-RU" smtClean="0"/>
              <a:pPr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048" y="6364224"/>
            <a:ext cx="5312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152" y="6364224"/>
            <a:ext cx="612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DDEDD91-D69D-4214-A677-E118C3A3F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hyperlink" Target="mailto:ikugut@yandex.ru" TargetMode="External"/><Relationship Id="rId7" Type="http://schemas.openxmlformats.org/officeDocument/2006/relationships/slide" Target="slide2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mailto:kugut@yandex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9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gif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hyperlink" Target="http://animashky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15.gif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15.gif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15.gif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15.gif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Группа 13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9" name="Группа 58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3" name="Прямоугольник 2"/>
              <p:cNvSpPr/>
              <p:nvPr/>
            </p:nvSpPr>
            <p:spPr>
              <a:xfrm>
                <a:off x="0" y="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1500166" y="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3000364" y="0"/>
                <a:ext cx="157163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4572000" y="0"/>
                <a:ext cx="1571604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6143636" y="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7643834" y="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0" y="1357298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1500166" y="1357298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3000364" y="1357298"/>
                <a:ext cx="157163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4572000" y="1357298"/>
                <a:ext cx="1571604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6143636" y="1357298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7643834" y="1357298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0" y="271462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рямоугольник 41"/>
              <p:cNvSpPr/>
              <p:nvPr/>
            </p:nvSpPr>
            <p:spPr>
              <a:xfrm>
                <a:off x="1500166" y="271462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3000364" y="2714620"/>
                <a:ext cx="157163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4572000" y="2714620"/>
                <a:ext cx="1571604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6143636" y="271462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>
                <a:off x="7643834" y="2714620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0" y="4071942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1500166" y="4071942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000364" y="4071942"/>
                <a:ext cx="157163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>
                <a:off x="4572000" y="4071942"/>
                <a:ext cx="1571604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6143636" y="4071942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7643834" y="4071942"/>
                <a:ext cx="1500166" cy="1357298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0" y="5357826"/>
                <a:ext cx="1500166" cy="1500174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1500166" y="5357826"/>
                <a:ext cx="1500166" cy="1500174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3000364" y="5357826"/>
                <a:ext cx="1571636" cy="1500174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4572000" y="5357826"/>
                <a:ext cx="1571604" cy="1500174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6143636" y="5357826"/>
                <a:ext cx="1500166" cy="1500174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>
                <a:off x="7643834" y="5357826"/>
                <a:ext cx="1500166" cy="1500174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0" name="Крест 59"/>
            <p:cNvSpPr/>
            <p:nvPr/>
          </p:nvSpPr>
          <p:spPr>
            <a:xfrm>
              <a:off x="6572264" y="285728"/>
              <a:ext cx="928694" cy="857256"/>
            </a:xfrm>
            <a:prstGeom prst="plus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Арка 60"/>
            <p:cNvSpPr/>
            <p:nvPr/>
          </p:nvSpPr>
          <p:spPr>
            <a:xfrm>
              <a:off x="3286116" y="142852"/>
              <a:ext cx="1071570" cy="1000132"/>
            </a:xfrm>
            <a:prstGeom prst="blockArc">
              <a:avLst/>
            </a:prstGeom>
            <a:gradFill>
              <a:gsLst>
                <a:gs pos="0">
                  <a:schemeClr val="bg2">
                    <a:lumMod val="25000"/>
                  </a:schemeClr>
                </a:gs>
                <a:gs pos="0">
                  <a:schemeClr val="bg2">
                    <a:lumMod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73" name="Группа 72"/>
            <p:cNvGrpSpPr/>
            <p:nvPr/>
          </p:nvGrpSpPr>
          <p:grpSpPr>
            <a:xfrm>
              <a:off x="214282" y="214290"/>
              <a:ext cx="1214446" cy="898328"/>
              <a:chOff x="142844" y="239166"/>
              <a:chExt cx="1214446" cy="898328"/>
            </a:xfrm>
          </p:grpSpPr>
          <p:sp>
            <p:nvSpPr>
              <p:cNvPr id="62" name="Молния 61"/>
              <p:cNvSpPr/>
              <p:nvPr/>
            </p:nvSpPr>
            <p:spPr>
              <a:xfrm rot="21289501">
                <a:off x="529394" y="315297"/>
                <a:ext cx="686470" cy="682020"/>
              </a:xfrm>
              <a:prstGeom prst="lightningBol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Молния 62"/>
              <p:cNvSpPr/>
              <p:nvPr/>
            </p:nvSpPr>
            <p:spPr>
              <a:xfrm flipH="1">
                <a:off x="246376" y="239166"/>
                <a:ext cx="642942" cy="755621"/>
              </a:xfrm>
              <a:prstGeom prst="lightningBol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142844" y="1000108"/>
                <a:ext cx="142876" cy="13738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Овал 65"/>
              <p:cNvSpPr/>
              <p:nvPr/>
            </p:nvSpPr>
            <p:spPr>
              <a:xfrm>
                <a:off x="1214414" y="928670"/>
                <a:ext cx="142876" cy="137386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4" name="Группа 73"/>
            <p:cNvGrpSpPr/>
            <p:nvPr/>
          </p:nvGrpSpPr>
          <p:grpSpPr>
            <a:xfrm>
              <a:off x="1928794" y="214290"/>
              <a:ext cx="714380" cy="928694"/>
              <a:chOff x="1857356" y="214290"/>
              <a:chExt cx="714380" cy="928694"/>
            </a:xfrm>
          </p:grpSpPr>
          <p:sp>
            <p:nvSpPr>
              <p:cNvPr id="68" name="Прямоугольник 67"/>
              <p:cNvSpPr/>
              <p:nvPr/>
            </p:nvSpPr>
            <p:spPr>
              <a:xfrm>
                <a:off x="1857356" y="214290"/>
                <a:ext cx="714380" cy="21429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Прямоугольник 68"/>
              <p:cNvSpPr/>
              <p:nvPr/>
            </p:nvSpPr>
            <p:spPr>
              <a:xfrm>
                <a:off x="1857356" y="428604"/>
                <a:ext cx="714380" cy="214290"/>
              </a:xfrm>
              <a:prstGeom prst="rect">
                <a:avLst/>
              </a:prstGeom>
              <a:solidFill>
                <a:srgbClr val="00FFCC"/>
              </a:solidFill>
              <a:ln>
                <a:solidFill>
                  <a:srgbClr val="00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1857356" y="642918"/>
                <a:ext cx="714380" cy="21429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Овал 70"/>
              <p:cNvSpPr/>
              <p:nvPr/>
            </p:nvSpPr>
            <p:spPr>
              <a:xfrm>
                <a:off x="2071670" y="857232"/>
                <a:ext cx="214314" cy="2143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Овал 71"/>
              <p:cNvSpPr/>
              <p:nvPr/>
            </p:nvSpPr>
            <p:spPr>
              <a:xfrm>
                <a:off x="2071670" y="1000108"/>
                <a:ext cx="214314" cy="14287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8" name="Группа 77"/>
            <p:cNvGrpSpPr/>
            <p:nvPr/>
          </p:nvGrpSpPr>
          <p:grpSpPr>
            <a:xfrm>
              <a:off x="5140629" y="172192"/>
              <a:ext cx="570869" cy="899354"/>
              <a:chOff x="5069191" y="172192"/>
              <a:chExt cx="570869" cy="899354"/>
            </a:xfrm>
          </p:grpSpPr>
          <p:sp>
            <p:nvSpPr>
              <p:cNvPr id="75" name="Половина рамки 74"/>
              <p:cNvSpPr/>
              <p:nvPr/>
            </p:nvSpPr>
            <p:spPr>
              <a:xfrm rot="2448832">
                <a:off x="5069191" y="172192"/>
                <a:ext cx="545096" cy="492964"/>
              </a:xfrm>
              <a:prstGeom prst="halfFram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Половина рамки 75"/>
              <p:cNvSpPr/>
              <p:nvPr/>
            </p:nvSpPr>
            <p:spPr>
              <a:xfrm rot="2449437">
                <a:off x="5094964" y="549242"/>
                <a:ext cx="545096" cy="492964"/>
              </a:xfrm>
              <a:prstGeom prst="halfFram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Овал 76"/>
              <p:cNvSpPr/>
              <p:nvPr/>
            </p:nvSpPr>
            <p:spPr>
              <a:xfrm flipH="1">
                <a:off x="5214942" y="857232"/>
                <a:ext cx="285752" cy="21431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1" name="Группа 80"/>
            <p:cNvGrpSpPr/>
            <p:nvPr/>
          </p:nvGrpSpPr>
          <p:grpSpPr>
            <a:xfrm>
              <a:off x="7929586" y="0"/>
              <a:ext cx="785818" cy="1142984"/>
              <a:chOff x="7858148" y="0"/>
              <a:chExt cx="785818" cy="1142984"/>
            </a:xfrm>
          </p:grpSpPr>
          <p:sp>
            <p:nvSpPr>
              <p:cNvPr id="79" name="Равнобедренный треугольник 78"/>
              <p:cNvSpPr/>
              <p:nvPr/>
            </p:nvSpPr>
            <p:spPr>
              <a:xfrm>
                <a:off x="7858148" y="0"/>
                <a:ext cx="785818" cy="714356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" name="Прямоугольник 79"/>
              <p:cNvSpPr/>
              <p:nvPr/>
            </p:nvSpPr>
            <p:spPr>
              <a:xfrm>
                <a:off x="8215338" y="785794"/>
                <a:ext cx="71438" cy="35719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2" name="Группа 81"/>
            <p:cNvGrpSpPr/>
            <p:nvPr/>
          </p:nvGrpSpPr>
          <p:grpSpPr>
            <a:xfrm rot="10800000">
              <a:off x="5072066" y="5643578"/>
              <a:ext cx="570869" cy="899354"/>
              <a:chOff x="5069191" y="172192"/>
              <a:chExt cx="570869" cy="899354"/>
            </a:xfrm>
          </p:grpSpPr>
          <p:sp>
            <p:nvSpPr>
              <p:cNvPr id="83" name="Половина рамки 82"/>
              <p:cNvSpPr/>
              <p:nvPr/>
            </p:nvSpPr>
            <p:spPr>
              <a:xfrm rot="2448832">
                <a:off x="5069191" y="172192"/>
                <a:ext cx="545096" cy="492964"/>
              </a:xfrm>
              <a:prstGeom prst="halfFram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Половина рамки 83"/>
              <p:cNvSpPr/>
              <p:nvPr/>
            </p:nvSpPr>
            <p:spPr>
              <a:xfrm rot="2449437">
                <a:off x="5094964" y="549242"/>
                <a:ext cx="545096" cy="492964"/>
              </a:xfrm>
              <a:prstGeom prst="halfFrame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Овал 84"/>
              <p:cNvSpPr/>
              <p:nvPr/>
            </p:nvSpPr>
            <p:spPr>
              <a:xfrm flipH="1">
                <a:off x="5214942" y="857232"/>
                <a:ext cx="285752" cy="214314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6" name="Арка 85"/>
            <p:cNvSpPr/>
            <p:nvPr/>
          </p:nvSpPr>
          <p:spPr>
            <a:xfrm rot="10800000">
              <a:off x="3214678" y="5643578"/>
              <a:ext cx="1071570" cy="1000132"/>
            </a:xfrm>
            <a:prstGeom prst="blockArc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87" name="Группа 86"/>
            <p:cNvGrpSpPr/>
            <p:nvPr/>
          </p:nvGrpSpPr>
          <p:grpSpPr>
            <a:xfrm rot="10800000">
              <a:off x="1928794" y="5643578"/>
              <a:ext cx="714380" cy="928694"/>
              <a:chOff x="1857356" y="214290"/>
              <a:chExt cx="714380" cy="928694"/>
            </a:xfrm>
          </p:grpSpPr>
          <p:sp>
            <p:nvSpPr>
              <p:cNvPr id="88" name="Прямоугольник 87"/>
              <p:cNvSpPr/>
              <p:nvPr/>
            </p:nvSpPr>
            <p:spPr>
              <a:xfrm>
                <a:off x="1857356" y="214290"/>
                <a:ext cx="714380" cy="21429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" name="Прямоугольник 88"/>
              <p:cNvSpPr/>
              <p:nvPr/>
            </p:nvSpPr>
            <p:spPr>
              <a:xfrm>
                <a:off x="1857356" y="428604"/>
                <a:ext cx="714380" cy="21429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" name="Прямоугольник 89"/>
              <p:cNvSpPr/>
              <p:nvPr/>
            </p:nvSpPr>
            <p:spPr>
              <a:xfrm>
                <a:off x="1857356" y="642918"/>
                <a:ext cx="714380" cy="21429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" name="Овал 90"/>
              <p:cNvSpPr/>
              <p:nvPr/>
            </p:nvSpPr>
            <p:spPr>
              <a:xfrm>
                <a:off x="2071670" y="857232"/>
                <a:ext cx="214314" cy="2143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Овал 91"/>
              <p:cNvSpPr/>
              <p:nvPr/>
            </p:nvSpPr>
            <p:spPr>
              <a:xfrm>
                <a:off x="2071670" y="1000108"/>
                <a:ext cx="214314" cy="142876"/>
              </a:xfrm>
              <a:prstGeom prst="ellipse">
                <a:avLst/>
              </a:prstGeom>
              <a:solidFill>
                <a:srgbClr val="003399"/>
              </a:solidFill>
              <a:ln>
                <a:solidFill>
                  <a:srgbClr val="00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3" name="Группа 92"/>
            <p:cNvGrpSpPr/>
            <p:nvPr/>
          </p:nvGrpSpPr>
          <p:grpSpPr>
            <a:xfrm rot="10800000">
              <a:off x="214282" y="5786454"/>
              <a:ext cx="1214446" cy="898328"/>
              <a:chOff x="142844" y="239166"/>
              <a:chExt cx="1214446" cy="898328"/>
            </a:xfrm>
          </p:grpSpPr>
          <p:sp>
            <p:nvSpPr>
              <p:cNvPr id="94" name="Молния 93"/>
              <p:cNvSpPr/>
              <p:nvPr/>
            </p:nvSpPr>
            <p:spPr>
              <a:xfrm rot="21289501">
                <a:off x="529394" y="315297"/>
                <a:ext cx="686470" cy="682020"/>
              </a:xfrm>
              <a:prstGeom prst="lightningBolt">
                <a:avLst/>
              </a:prstGeom>
              <a:solidFill>
                <a:srgbClr val="FF3399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Молния 94"/>
              <p:cNvSpPr/>
              <p:nvPr/>
            </p:nvSpPr>
            <p:spPr>
              <a:xfrm flipH="1">
                <a:off x="246376" y="239166"/>
                <a:ext cx="642942" cy="755621"/>
              </a:xfrm>
              <a:prstGeom prst="lightningBolt">
                <a:avLst/>
              </a:prstGeom>
              <a:solidFill>
                <a:srgbClr val="FF3399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Овал 95"/>
              <p:cNvSpPr/>
              <p:nvPr/>
            </p:nvSpPr>
            <p:spPr>
              <a:xfrm>
                <a:off x="142844" y="1000108"/>
                <a:ext cx="142876" cy="13738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Овал 96"/>
              <p:cNvSpPr/>
              <p:nvPr/>
            </p:nvSpPr>
            <p:spPr>
              <a:xfrm>
                <a:off x="1214414" y="928670"/>
                <a:ext cx="142876" cy="13738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8" name="Крест 97"/>
            <p:cNvSpPr/>
            <p:nvPr/>
          </p:nvSpPr>
          <p:spPr>
            <a:xfrm>
              <a:off x="6572264" y="5572140"/>
              <a:ext cx="928694" cy="857256"/>
            </a:xfrm>
            <a:prstGeom prst="plus">
              <a:avLst/>
            </a:prstGeom>
            <a:gradFill flip="none" rotWithShape="1">
              <a:gsLst>
                <a:gs pos="0">
                  <a:schemeClr val="accent5">
                    <a:lumMod val="75000"/>
                    <a:tint val="66000"/>
                    <a:satMod val="160000"/>
                  </a:schemeClr>
                </a:gs>
                <a:gs pos="50000">
                  <a:schemeClr val="accent5">
                    <a:lumMod val="75000"/>
                    <a:tint val="44500"/>
                    <a:satMod val="160000"/>
                  </a:schemeClr>
                </a:gs>
                <a:gs pos="100000">
                  <a:schemeClr val="accent5">
                    <a:lumMod val="75000"/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9" name="Группа 98"/>
            <p:cNvGrpSpPr/>
            <p:nvPr/>
          </p:nvGrpSpPr>
          <p:grpSpPr>
            <a:xfrm rot="10800000">
              <a:off x="8143900" y="5500702"/>
              <a:ext cx="785818" cy="1142984"/>
              <a:chOff x="7858148" y="0"/>
              <a:chExt cx="785818" cy="1142984"/>
            </a:xfrm>
          </p:grpSpPr>
          <p:sp>
            <p:nvSpPr>
              <p:cNvPr id="100" name="Равнобедренный треугольник 99"/>
              <p:cNvSpPr/>
              <p:nvPr/>
            </p:nvSpPr>
            <p:spPr>
              <a:xfrm>
                <a:off x="7858148" y="0"/>
                <a:ext cx="785818" cy="714356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Прямоугольник 100"/>
              <p:cNvSpPr/>
              <p:nvPr/>
            </p:nvSpPr>
            <p:spPr>
              <a:xfrm>
                <a:off x="8215338" y="785794"/>
                <a:ext cx="71438" cy="35719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2" name="Солнце 101"/>
            <p:cNvSpPr/>
            <p:nvPr/>
          </p:nvSpPr>
          <p:spPr>
            <a:xfrm>
              <a:off x="285720" y="1714488"/>
              <a:ext cx="928694" cy="785818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Солнце 102"/>
            <p:cNvSpPr/>
            <p:nvPr/>
          </p:nvSpPr>
          <p:spPr>
            <a:xfrm>
              <a:off x="7786710" y="4357694"/>
              <a:ext cx="928694" cy="785818"/>
            </a:xfrm>
            <a:prstGeom prst="sun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6" name="Группа 105"/>
            <p:cNvGrpSpPr/>
            <p:nvPr/>
          </p:nvGrpSpPr>
          <p:grpSpPr>
            <a:xfrm>
              <a:off x="1857356" y="1643050"/>
              <a:ext cx="642942" cy="928694"/>
              <a:chOff x="1857356" y="1643050"/>
              <a:chExt cx="642942" cy="928694"/>
            </a:xfrm>
          </p:grpSpPr>
          <p:sp>
            <p:nvSpPr>
              <p:cNvPr id="104" name="Овал 103"/>
              <p:cNvSpPr/>
              <p:nvPr/>
            </p:nvSpPr>
            <p:spPr>
              <a:xfrm>
                <a:off x="1857356" y="1643050"/>
                <a:ext cx="642942" cy="500066"/>
              </a:xfrm>
              <a:prstGeom prst="ellipse">
                <a:avLst/>
              </a:prstGeom>
              <a:solidFill>
                <a:srgbClr val="FF7C80"/>
              </a:solidFill>
              <a:ln>
                <a:solidFill>
                  <a:srgbClr val="FF7C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Прямоугольник 104"/>
              <p:cNvSpPr/>
              <p:nvPr/>
            </p:nvSpPr>
            <p:spPr>
              <a:xfrm>
                <a:off x="2143108" y="2214554"/>
                <a:ext cx="45719" cy="35719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7" name="Группа 106"/>
            <p:cNvGrpSpPr/>
            <p:nvPr/>
          </p:nvGrpSpPr>
          <p:grpSpPr>
            <a:xfrm rot="10800000">
              <a:off x="6572264" y="4214818"/>
              <a:ext cx="642942" cy="928694"/>
              <a:chOff x="1857356" y="1643050"/>
              <a:chExt cx="642942" cy="928694"/>
            </a:xfrm>
          </p:grpSpPr>
          <p:sp>
            <p:nvSpPr>
              <p:cNvPr id="108" name="Овал 107"/>
              <p:cNvSpPr/>
              <p:nvPr/>
            </p:nvSpPr>
            <p:spPr>
              <a:xfrm>
                <a:off x="1857356" y="1643050"/>
                <a:ext cx="642942" cy="50006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" name="Прямоугольник 108"/>
              <p:cNvSpPr/>
              <p:nvPr/>
            </p:nvSpPr>
            <p:spPr>
              <a:xfrm>
                <a:off x="2143108" y="2214554"/>
                <a:ext cx="45719" cy="35719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0" name="Улыбающееся лицо 109"/>
            <p:cNvSpPr/>
            <p:nvPr/>
          </p:nvSpPr>
          <p:spPr>
            <a:xfrm>
              <a:off x="3428992" y="1785926"/>
              <a:ext cx="785818" cy="714380"/>
            </a:xfrm>
            <a:prstGeom prst="smileyFac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Улыбающееся лицо 110"/>
            <p:cNvSpPr/>
            <p:nvPr/>
          </p:nvSpPr>
          <p:spPr>
            <a:xfrm rot="10800000">
              <a:off x="4929190" y="4429132"/>
              <a:ext cx="785818" cy="714380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Табличка 111"/>
            <p:cNvSpPr/>
            <p:nvPr/>
          </p:nvSpPr>
          <p:spPr>
            <a:xfrm>
              <a:off x="3286116" y="3000372"/>
              <a:ext cx="1000132" cy="928694"/>
            </a:xfrm>
            <a:prstGeom prst="plaque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5" name="Группа 114"/>
            <p:cNvGrpSpPr/>
            <p:nvPr/>
          </p:nvGrpSpPr>
          <p:grpSpPr>
            <a:xfrm>
              <a:off x="4857752" y="3000372"/>
              <a:ext cx="1000132" cy="857256"/>
              <a:chOff x="4857752" y="3000372"/>
              <a:chExt cx="1000132" cy="857256"/>
            </a:xfrm>
          </p:grpSpPr>
          <p:sp>
            <p:nvSpPr>
              <p:cNvPr id="113" name="Кольцо 112"/>
              <p:cNvSpPr/>
              <p:nvPr/>
            </p:nvSpPr>
            <p:spPr>
              <a:xfrm>
                <a:off x="4857752" y="3000372"/>
                <a:ext cx="1000132" cy="857256"/>
              </a:xfrm>
              <a:prstGeom prst="donut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Молния 113"/>
              <p:cNvSpPr/>
              <p:nvPr/>
            </p:nvSpPr>
            <p:spPr>
              <a:xfrm>
                <a:off x="5214942" y="3286124"/>
                <a:ext cx="357190" cy="285752"/>
              </a:xfrm>
              <a:prstGeom prst="lightningBolt">
                <a:avLst/>
              </a:prstGeom>
              <a:blipFill>
                <a:blip r:embed="rId6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0" name="Группа 119"/>
            <p:cNvGrpSpPr/>
            <p:nvPr/>
          </p:nvGrpSpPr>
          <p:grpSpPr>
            <a:xfrm>
              <a:off x="4857752" y="1500174"/>
              <a:ext cx="1000132" cy="936053"/>
              <a:chOff x="4857752" y="1500174"/>
              <a:chExt cx="1000132" cy="936053"/>
            </a:xfrm>
          </p:grpSpPr>
          <p:sp>
            <p:nvSpPr>
              <p:cNvPr id="116" name="Равнобедренный треугольник 115"/>
              <p:cNvSpPr/>
              <p:nvPr/>
            </p:nvSpPr>
            <p:spPr>
              <a:xfrm>
                <a:off x="4857752" y="1500174"/>
                <a:ext cx="1000132" cy="642942"/>
              </a:xfrm>
              <a:prstGeom prst="triangl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Полилиния 116"/>
              <p:cNvSpPr/>
              <p:nvPr/>
            </p:nvSpPr>
            <p:spPr>
              <a:xfrm>
                <a:off x="4875877" y="2189018"/>
                <a:ext cx="70196" cy="221673"/>
              </a:xfrm>
              <a:custGeom>
                <a:avLst/>
                <a:gdLst>
                  <a:gd name="connsiteX0" fmla="*/ 70196 w 70196"/>
                  <a:gd name="connsiteY0" fmla="*/ 0 h 221673"/>
                  <a:gd name="connsiteX1" fmla="*/ 14778 w 70196"/>
                  <a:gd name="connsiteY1" fmla="*/ 55418 h 221673"/>
                  <a:gd name="connsiteX2" fmla="*/ 70196 w 70196"/>
                  <a:gd name="connsiteY2" fmla="*/ 138546 h 221673"/>
                  <a:gd name="connsiteX3" fmla="*/ 42487 w 70196"/>
                  <a:gd name="connsiteY3" fmla="*/ 221673 h 221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196" h="221673">
                    <a:moveTo>
                      <a:pt x="70196" y="0"/>
                    </a:moveTo>
                    <a:cubicBezTo>
                      <a:pt x="48029" y="7389"/>
                      <a:pt x="0" y="11084"/>
                      <a:pt x="14778" y="55418"/>
                    </a:cubicBezTo>
                    <a:cubicBezTo>
                      <a:pt x="25309" y="87011"/>
                      <a:pt x="70196" y="138546"/>
                      <a:pt x="70196" y="138546"/>
                    </a:cubicBezTo>
                    <a:lnTo>
                      <a:pt x="42487" y="221673"/>
                    </a:lnTo>
                  </a:path>
                </a:pathLst>
              </a:cu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" name="Полилиния 117"/>
              <p:cNvSpPr/>
              <p:nvPr/>
            </p:nvSpPr>
            <p:spPr>
              <a:xfrm>
                <a:off x="5286380" y="2143116"/>
                <a:ext cx="70196" cy="221673"/>
              </a:xfrm>
              <a:custGeom>
                <a:avLst/>
                <a:gdLst>
                  <a:gd name="connsiteX0" fmla="*/ 70196 w 70196"/>
                  <a:gd name="connsiteY0" fmla="*/ 0 h 221673"/>
                  <a:gd name="connsiteX1" fmla="*/ 14778 w 70196"/>
                  <a:gd name="connsiteY1" fmla="*/ 55418 h 221673"/>
                  <a:gd name="connsiteX2" fmla="*/ 70196 w 70196"/>
                  <a:gd name="connsiteY2" fmla="*/ 138546 h 221673"/>
                  <a:gd name="connsiteX3" fmla="*/ 42487 w 70196"/>
                  <a:gd name="connsiteY3" fmla="*/ 221673 h 221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196" h="221673">
                    <a:moveTo>
                      <a:pt x="70196" y="0"/>
                    </a:moveTo>
                    <a:cubicBezTo>
                      <a:pt x="48029" y="7389"/>
                      <a:pt x="0" y="11084"/>
                      <a:pt x="14778" y="55418"/>
                    </a:cubicBezTo>
                    <a:cubicBezTo>
                      <a:pt x="25309" y="87011"/>
                      <a:pt x="70196" y="138546"/>
                      <a:pt x="70196" y="138546"/>
                    </a:cubicBezTo>
                    <a:lnTo>
                      <a:pt x="42487" y="221673"/>
                    </a:lnTo>
                  </a:path>
                </a:pathLst>
              </a:cu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Полилиния 118"/>
              <p:cNvSpPr/>
              <p:nvPr/>
            </p:nvSpPr>
            <p:spPr>
              <a:xfrm>
                <a:off x="5786446" y="2214554"/>
                <a:ext cx="70196" cy="221673"/>
              </a:xfrm>
              <a:custGeom>
                <a:avLst/>
                <a:gdLst>
                  <a:gd name="connsiteX0" fmla="*/ 70196 w 70196"/>
                  <a:gd name="connsiteY0" fmla="*/ 0 h 221673"/>
                  <a:gd name="connsiteX1" fmla="*/ 14778 w 70196"/>
                  <a:gd name="connsiteY1" fmla="*/ 55418 h 221673"/>
                  <a:gd name="connsiteX2" fmla="*/ 70196 w 70196"/>
                  <a:gd name="connsiteY2" fmla="*/ 138546 h 221673"/>
                  <a:gd name="connsiteX3" fmla="*/ 42487 w 70196"/>
                  <a:gd name="connsiteY3" fmla="*/ 221673 h 221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196" h="221673">
                    <a:moveTo>
                      <a:pt x="70196" y="0"/>
                    </a:moveTo>
                    <a:cubicBezTo>
                      <a:pt x="48029" y="7389"/>
                      <a:pt x="0" y="11084"/>
                      <a:pt x="14778" y="55418"/>
                    </a:cubicBezTo>
                    <a:cubicBezTo>
                      <a:pt x="25309" y="87011"/>
                      <a:pt x="70196" y="138546"/>
                      <a:pt x="70196" y="138546"/>
                    </a:cubicBezTo>
                    <a:lnTo>
                      <a:pt x="42487" y="221673"/>
                    </a:lnTo>
                  </a:path>
                </a:pathLst>
              </a:cu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1" name="Группа 120"/>
            <p:cNvGrpSpPr/>
            <p:nvPr/>
          </p:nvGrpSpPr>
          <p:grpSpPr>
            <a:xfrm rot="10800000">
              <a:off x="3286116" y="4286256"/>
              <a:ext cx="1000132" cy="936053"/>
              <a:chOff x="4857752" y="1500174"/>
              <a:chExt cx="1000132" cy="936053"/>
            </a:xfrm>
          </p:grpSpPr>
          <p:sp>
            <p:nvSpPr>
              <p:cNvPr id="122" name="Равнобедренный треугольник 121"/>
              <p:cNvSpPr/>
              <p:nvPr/>
            </p:nvSpPr>
            <p:spPr>
              <a:xfrm>
                <a:off x="4857752" y="1500174"/>
                <a:ext cx="1000132" cy="642942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" name="Полилиния 122"/>
              <p:cNvSpPr/>
              <p:nvPr/>
            </p:nvSpPr>
            <p:spPr>
              <a:xfrm>
                <a:off x="4875877" y="2189018"/>
                <a:ext cx="70196" cy="221673"/>
              </a:xfrm>
              <a:custGeom>
                <a:avLst/>
                <a:gdLst>
                  <a:gd name="connsiteX0" fmla="*/ 70196 w 70196"/>
                  <a:gd name="connsiteY0" fmla="*/ 0 h 221673"/>
                  <a:gd name="connsiteX1" fmla="*/ 14778 w 70196"/>
                  <a:gd name="connsiteY1" fmla="*/ 55418 h 221673"/>
                  <a:gd name="connsiteX2" fmla="*/ 70196 w 70196"/>
                  <a:gd name="connsiteY2" fmla="*/ 138546 h 221673"/>
                  <a:gd name="connsiteX3" fmla="*/ 42487 w 70196"/>
                  <a:gd name="connsiteY3" fmla="*/ 221673 h 221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196" h="221673">
                    <a:moveTo>
                      <a:pt x="70196" y="0"/>
                    </a:moveTo>
                    <a:cubicBezTo>
                      <a:pt x="48029" y="7389"/>
                      <a:pt x="0" y="11084"/>
                      <a:pt x="14778" y="55418"/>
                    </a:cubicBezTo>
                    <a:cubicBezTo>
                      <a:pt x="25309" y="87011"/>
                      <a:pt x="70196" y="138546"/>
                      <a:pt x="70196" y="138546"/>
                    </a:cubicBezTo>
                    <a:lnTo>
                      <a:pt x="42487" y="221673"/>
                    </a:lnTo>
                  </a:path>
                </a:pathLst>
              </a:custGeom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Полилиния 123"/>
              <p:cNvSpPr/>
              <p:nvPr/>
            </p:nvSpPr>
            <p:spPr>
              <a:xfrm>
                <a:off x="5286380" y="2143116"/>
                <a:ext cx="70196" cy="221673"/>
              </a:xfrm>
              <a:custGeom>
                <a:avLst/>
                <a:gdLst>
                  <a:gd name="connsiteX0" fmla="*/ 70196 w 70196"/>
                  <a:gd name="connsiteY0" fmla="*/ 0 h 221673"/>
                  <a:gd name="connsiteX1" fmla="*/ 14778 w 70196"/>
                  <a:gd name="connsiteY1" fmla="*/ 55418 h 221673"/>
                  <a:gd name="connsiteX2" fmla="*/ 70196 w 70196"/>
                  <a:gd name="connsiteY2" fmla="*/ 138546 h 221673"/>
                  <a:gd name="connsiteX3" fmla="*/ 42487 w 70196"/>
                  <a:gd name="connsiteY3" fmla="*/ 221673 h 221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196" h="221673">
                    <a:moveTo>
                      <a:pt x="70196" y="0"/>
                    </a:moveTo>
                    <a:cubicBezTo>
                      <a:pt x="48029" y="7389"/>
                      <a:pt x="0" y="11084"/>
                      <a:pt x="14778" y="55418"/>
                    </a:cubicBezTo>
                    <a:cubicBezTo>
                      <a:pt x="25309" y="87011"/>
                      <a:pt x="70196" y="138546"/>
                      <a:pt x="70196" y="138546"/>
                    </a:cubicBezTo>
                    <a:lnTo>
                      <a:pt x="42487" y="221673"/>
                    </a:lnTo>
                  </a:path>
                </a:pathLst>
              </a:custGeom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Полилиния 124"/>
              <p:cNvSpPr/>
              <p:nvPr/>
            </p:nvSpPr>
            <p:spPr>
              <a:xfrm>
                <a:off x="5786446" y="2214554"/>
                <a:ext cx="70196" cy="221673"/>
              </a:xfrm>
              <a:custGeom>
                <a:avLst/>
                <a:gdLst>
                  <a:gd name="connsiteX0" fmla="*/ 70196 w 70196"/>
                  <a:gd name="connsiteY0" fmla="*/ 0 h 221673"/>
                  <a:gd name="connsiteX1" fmla="*/ 14778 w 70196"/>
                  <a:gd name="connsiteY1" fmla="*/ 55418 h 221673"/>
                  <a:gd name="connsiteX2" fmla="*/ 70196 w 70196"/>
                  <a:gd name="connsiteY2" fmla="*/ 138546 h 221673"/>
                  <a:gd name="connsiteX3" fmla="*/ 42487 w 70196"/>
                  <a:gd name="connsiteY3" fmla="*/ 221673 h 221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196" h="221673">
                    <a:moveTo>
                      <a:pt x="70196" y="0"/>
                    </a:moveTo>
                    <a:cubicBezTo>
                      <a:pt x="48029" y="7389"/>
                      <a:pt x="0" y="11084"/>
                      <a:pt x="14778" y="55418"/>
                    </a:cubicBezTo>
                    <a:cubicBezTo>
                      <a:pt x="25309" y="87011"/>
                      <a:pt x="70196" y="138546"/>
                      <a:pt x="70196" y="138546"/>
                    </a:cubicBezTo>
                    <a:lnTo>
                      <a:pt x="42487" y="221673"/>
                    </a:lnTo>
                  </a:path>
                </a:pathLst>
              </a:custGeom>
              <a:ln w="5715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6" name="Фигура, имеющая форму буквы L 125"/>
            <p:cNvSpPr/>
            <p:nvPr/>
          </p:nvSpPr>
          <p:spPr>
            <a:xfrm rot="18898804">
              <a:off x="365807" y="4277812"/>
              <a:ext cx="697082" cy="717312"/>
            </a:xfrm>
            <a:prstGeom prst="corner">
              <a:avLst/>
            </a:prstGeom>
            <a:blipFill>
              <a:blip r:embed="rId7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Фигура, имеющая форму буквы L 126"/>
            <p:cNvSpPr/>
            <p:nvPr/>
          </p:nvSpPr>
          <p:spPr>
            <a:xfrm rot="8278138">
              <a:off x="7931300" y="1860744"/>
              <a:ext cx="707195" cy="703597"/>
            </a:xfrm>
            <a:prstGeom prst="corner">
              <a:avLst/>
            </a:prstGeom>
            <a:blipFill>
              <a:blip r:embed="rId8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Знак запрета 127"/>
            <p:cNvSpPr/>
            <p:nvPr/>
          </p:nvSpPr>
          <p:spPr>
            <a:xfrm>
              <a:off x="6429388" y="1714488"/>
              <a:ext cx="785818" cy="642942"/>
            </a:xfrm>
            <a:prstGeom prst="noSmoking">
              <a:avLst/>
            </a:prstGeom>
            <a:blipFill>
              <a:blip r:embed="rId9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9" name="Знак запрета 128"/>
            <p:cNvSpPr/>
            <p:nvPr/>
          </p:nvSpPr>
          <p:spPr>
            <a:xfrm>
              <a:off x="1857356" y="4429132"/>
              <a:ext cx="785818" cy="642942"/>
            </a:xfrm>
            <a:prstGeom prst="noSmoking">
              <a:avLst/>
            </a:prstGeom>
            <a:blipFill>
              <a:blip r:embed="rId10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0" name="4-конечная звезда 129"/>
            <p:cNvSpPr/>
            <p:nvPr/>
          </p:nvSpPr>
          <p:spPr>
            <a:xfrm>
              <a:off x="357158" y="3000372"/>
              <a:ext cx="857256" cy="857256"/>
            </a:xfrm>
            <a:prstGeom prst="star4">
              <a:avLst/>
            </a:prstGeom>
            <a:gradFill flip="none" rotWithShape="1">
              <a:gsLst>
                <a:gs pos="0">
                  <a:srgbClr val="FF3399">
                    <a:shade val="30000"/>
                    <a:satMod val="115000"/>
                  </a:srgbClr>
                </a:gs>
                <a:gs pos="50000">
                  <a:srgbClr val="FF3399">
                    <a:shade val="67500"/>
                    <a:satMod val="115000"/>
                  </a:srgbClr>
                </a:gs>
                <a:gs pos="100000">
                  <a:srgbClr val="FF3399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7-конечная звезда 130"/>
            <p:cNvSpPr/>
            <p:nvPr/>
          </p:nvSpPr>
          <p:spPr>
            <a:xfrm>
              <a:off x="7929586" y="3000372"/>
              <a:ext cx="928694" cy="785818"/>
            </a:xfrm>
            <a:prstGeom prst="star7">
              <a:avLst/>
            </a:prstGeom>
            <a:gradFill flip="none" rotWithShape="1">
              <a:gsLst>
                <a:gs pos="0">
                  <a:srgbClr val="FF99FF">
                    <a:shade val="30000"/>
                    <a:satMod val="115000"/>
                  </a:srgbClr>
                </a:gs>
                <a:gs pos="50000">
                  <a:srgbClr val="FF99FF">
                    <a:shade val="67500"/>
                    <a:satMod val="115000"/>
                  </a:srgbClr>
                </a:gs>
                <a:gs pos="100000">
                  <a:srgbClr val="FF99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38" name="Группа 137"/>
            <p:cNvGrpSpPr/>
            <p:nvPr/>
          </p:nvGrpSpPr>
          <p:grpSpPr>
            <a:xfrm>
              <a:off x="1807268" y="2965813"/>
              <a:ext cx="714380" cy="1008053"/>
              <a:chOff x="1807268" y="2965813"/>
              <a:chExt cx="714380" cy="1008053"/>
            </a:xfrm>
          </p:grpSpPr>
          <p:sp>
            <p:nvSpPr>
              <p:cNvPr id="132" name="Хорда 131"/>
              <p:cNvSpPr/>
              <p:nvPr/>
            </p:nvSpPr>
            <p:spPr>
              <a:xfrm rot="6686395">
                <a:off x="1842987" y="2930094"/>
                <a:ext cx="642942" cy="714380"/>
              </a:xfrm>
              <a:prstGeom prst="chor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Диагональная полоса 132"/>
              <p:cNvSpPr/>
              <p:nvPr/>
            </p:nvSpPr>
            <p:spPr>
              <a:xfrm rot="6906679">
                <a:off x="1886517" y="3649659"/>
                <a:ext cx="453502" cy="194912"/>
              </a:xfrm>
              <a:prstGeom prst="diagStrip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7" name="Группа 136"/>
            <p:cNvGrpSpPr/>
            <p:nvPr/>
          </p:nvGrpSpPr>
          <p:grpSpPr>
            <a:xfrm>
              <a:off x="6429388" y="2928934"/>
              <a:ext cx="857256" cy="785818"/>
              <a:chOff x="6429388" y="2928934"/>
              <a:chExt cx="857256" cy="785818"/>
            </a:xfrm>
          </p:grpSpPr>
          <p:sp>
            <p:nvSpPr>
              <p:cNvPr id="134" name="Капля 133"/>
              <p:cNvSpPr/>
              <p:nvPr/>
            </p:nvSpPr>
            <p:spPr>
              <a:xfrm>
                <a:off x="6429388" y="3429000"/>
                <a:ext cx="142876" cy="285752"/>
              </a:xfrm>
              <a:prstGeom prst="teardrop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" name="Капля 134"/>
              <p:cNvSpPr/>
              <p:nvPr/>
            </p:nvSpPr>
            <p:spPr>
              <a:xfrm>
                <a:off x="7072330" y="3429000"/>
                <a:ext cx="142876" cy="285752"/>
              </a:xfrm>
              <a:prstGeom prst="teardrop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" name="Правильный пятиугольник 135"/>
              <p:cNvSpPr/>
              <p:nvPr/>
            </p:nvSpPr>
            <p:spPr>
              <a:xfrm>
                <a:off x="6429388" y="2928934"/>
                <a:ext cx="857256" cy="428628"/>
              </a:xfrm>
              <a:prstGeom prst="pentagon">
                <a:avLst/>
              </a:prstGeom>
              <a:blipFill>
                <a:blip r:embed="rId8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40" name="Прямоугольник 139"/>
          <p:cNvSpPr/>
          <p:nvPr/>
        </p:nvSpPr>
        <p:spPr>
          <a:xfrm>
            <a:off x="428596" y="2214554"/>
            <a:ext cx="835517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Поле Чудес</a:t>
            </a:r>
            <a:endParaRPr lang="ru-RU" sz="1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428596" y="2285992"/>
            <a:ext cx="835517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Поле Чудес</a:t>
            </a:r>
            <a:endParaRPr lang="ru-RU" sz="15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1928802"/>
            <a:ext cx="4374917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Спасибо!</a:t>
            </a:r>
          </a:p>
        </p:txBody>
      </p:sp>
      <p:pic>
        <p:nvPicPr>
          <p:cNvPr id="23555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000500"/>
            <a:ext cx="3714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214313"/>
            <a:ext cx="1785938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463" y="1444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055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1500" y="59055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3214688" y="1928813"/>
            <a:ext cx="52863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Высочанская Элеонора Борисовна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000625"/>
            <a:ext cx="8572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1071563" y="5072063"/>
            <a:ext cx="2428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latin typeface="Corbel" pitchFamily="34" charset="0"/>
                <a:hlinkClick r:id="rId3"/>
              </a:rPr>
              <a:t>Автор шаблона: КУГУТ Ирина </a:t>
            </a:r>
            <a:r>
              <a:rPr lang="en-US" dirty="0" smtClean="0">
                <a:latin typeface="Corbel" pitchFamily="34" charset="0"/>
                <a:hlinkClick r:id="rId4"/>
              </a:rPr>
              <a:t>kugut@yandex.ru</a:t>
            </a:r>
            <a:endParaRPr lang="en-US" dirty="0">
              <a:latin typeface="Corbel" pitchFamily="34" charset="0"/>
            </a:endParaRPr>
          </a:p>
          <a:p>
            <a:endParaRPr lang="en-US" dirty="0">
              <a:latin typeface="Corbel" pitchFamily="34" charset="0"/>
            </a:endParaRPr>
          </a:p>
        </p:txBody>
      </p:sp>
      <p:pic>
        <p:nvPicPr>
          <p:cNvPr id="4107" name="Рисунок 12" descr="skype_logo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6000750"/>
            <a:ext cx="681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6500813"/>
            <a:ext cx="6429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642910" y="214290"/>
            <a:ext cx="78320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Сведения об авторе игры</a:t>
            </a:r>
          </a:p>
        </p:txBody>
      </p:sp>
      <p:sp>
        <p:nvSpPr>
          <p:cNvPr id="14" name="Стрелка вправо с вырезом 13">
            <a:hlinkClick r:id="rId7" action="ppaction://hlinksldjump"/>
          </p:cNvPr>
          <p:cNvSpPr/>
          <p:nvPr/>
        </p:nvSpPr>
        <p:spPr>
          <a:xfrm>
            <a:off x="7572396" y="6286520"/>
            <a:ext cx="1571604" cy="5714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7" action="ppaction://hlinksldjump"/>
              </a:rPr>
              <a:t>Назад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78" y="1332882"/>
            <a:ext cx="2890834" cy="2168126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0"/>
            <a:ext cx="6329378" cy="987552"/>
          </a:xfrm>
        </p:spPr>
        <p:txBody>
          <a:bodyPr/>
          <a:lstStyle/>
          <a:p>
            <a:r>
              <a:rPr lang="ru-RU" dirty="0" smtClean="0"/>
              <a:t>Правила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642918"/>
            <a:ext cx="5857884" cy="1928826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                С помощью барабана выберите сектор, на котором расположены указатели: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71475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Если игрок назвал правильно букву, то он зарабатывает указанное количество баллов и может продолжить вращать барабан или назвать слово.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00530" y="5143512"/>
            <a:ext cx="4643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dirty="0" smtClean="0"/>
              <a:t>Буквы открываются с помощью щелчка в окошке с загаданным словом.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378619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Если игрок назвал букву неправильно, то очки к его счёту  не прибавляются, а право хода переходит к следующему игроку.</a:t>
            </a:r>
          </a:p>
          <a:p>
            <a:pPr lvl="0" algn="ctr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0" y="500042"/>
            <a:ext cx="3428992" cy="3357586"/>
            <a:chOff x="0" y="1928802"/>
            <a:chExt cx="5000628" cy="4929198"/>
          </a:xfrm>
        </p:grpSpPr>
        <p:grpSp>
          <p:nvGrpSpPr>
            <p:cNvPr id="8" name="Группа 63"/>
            <p:cNvGrpSpPr/>
            <p:nvPr/>
          </p:nvGrpSpPr>
          <p:grpSpPr>
            <a:xfrm>
              <a:off x="0" y="1928802"/>
              <a:ext cx="5000628" cy="4929198"/>
              <a:chOff x="0" y="1928802"/>
              <a:chExt cx="5000628" cy="4929198"/>
            </a:xfrm>
          </p:grpSpPr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1928802"/>
                <a:ext cx="5000628" cy="492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3" name="TextBox 12"/>
              <p:cNvSpPr txBox="1"/>
              <p:nvPr/>
            </p:nvSpPr>
            <p:spPr>
              <a:xfrm rot="17268647">
                <a:off x="208904" y="3325815"/>
                <a:ext cx="954663" cy="455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ym typeface="Wingdings" pitchFamily="2" charset="2"/>
                  </a:rPr>
                  <a:t></a:t>
                </a:r>
                <a:endParaRPr lang="ru-RU" sz="16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rot="974632">
                <a:off x="2887012" y="2247291"/>
                <a:ext cx="1287826" cy="497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ym typeface="Wingdings" pitchFamily="2" charset="2"/>
                  </a:rPr>
                  <a:t>200</a:t>
                </a:r>
                <a:endParaRPr lang="ru-RU" sz="16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 rot="20204803">
                <a:off x="1259589" y="2227773"/>
                <a:ext cx="1065590" cy="497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ym typeface="Wingdings" pitchFamily="2" charset="2"/>
                  </a:rPr>
                  <a:t>Х2</a:t>
                </a:r>
                <a:endParaRPr lang="ru-RU" sz="16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14378775">
                <a:off x="156701" y="4995571"/>
                <a:ext cx="1296844" cy="455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/>
                  <a:t>50</a:t>
                </a:r>
                <a:endParaRPr lang="ru-RU" sz="16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12258119">
                <a:off x="1183368" y="6044842"/>
                <a:ext cx="1138442" cy="497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/>
                  <a:t>100</a:t>
                </a:r>
                <a:endParaRPr lang="ru-RU" sz="1600" b="1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 rot="9828163">
              <a:off x="2833815" y="5791682"/>
              <a:ext cx="857258" cy="497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ym typeface="Wingdings" pitchFamily="2" charset="2"/>
                </a:rPr>
                <a:t>+</a:t>
              </a:r>
              <a:endParaRPr lang="ru-RU" sz="16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 rot="6806310">
              <a:off x="3708846" y="5191397"/>
              <a:ext cx="1224555" cy="455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ym typeface="Wingdings" pitchFamily="2" charset="2"/>
                </a:rPr>
                <a:t>150</a:t>
              </a:r>
              <a:endParaRPr lang="ru-RU" sz="16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 rot="3672314">
              <a:off x="3624507" y="3149800"/>
              <a:ext cx="1402456" cy="455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ym typeface="Wingdings" pitchFamily="2" charset="2"/>
                </a:rPr>
                <a:t>250</a:t>
              </a:r>
              <a:endParaRPr lang="ru-RU" sz="1600" b="1" dirty="0"/>
            </a:p>
          </p:txBody>
        </p:sp>
      </p:grpSp>
      <p:sp>
        <p:nvSpPr>
          <p:cNvPr id="18" name="Стрелка вправо с вырезом 17">
            <a:hlinkClick r:id="rId3" action="ppaction://hlinksldjump"/>
          </p:cNvPr>
          <p:cNvSpPr/>
          <p:nvPr/>
        </p:nvSpPr>
        <p:spPr>
          <a:xfrm>
            <a:off x="7572396" y="6286520"/>
            <a:ext cx="1571604" cy="5714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19" name="Стрелка влево 18"/>
          <p:cNvSpPr/>
          <p:nvPr/>
        </p:nvSpPr>
        <p:spPr>
          <a:xfrm>
            <a:off x="3286116" y="2714620"/>
            <a:ext cx="1285884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63002" y="2714620"/>
            <a:ext cx="4580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Количество набранных баллов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714876" y="2714620"/>
            <a:ext cx="215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Переход хода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857752" y="2714620"/>
            <a:ext cx="3621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Ваши очки удваиваются</a:t>
            </a:r>
            <a:endParaRPr lang="ru-RU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857752" y="2714620"/>
            <a:ext cx="3343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Открыть</a:t>
            </a:r>
            <a:r>
              <a:rPr lang="ru-RU" dirty="0" smtClean="0"/>
              <a:t> </a:t>
            </a:r>
            <a:r>
              <a:rPr lang="ru-RU" sz="2400" dirty="0" smtClean="0"/>
              <a:t>любую букву.</a:t>
            </a:r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0" y="615011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857256" y="615011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14512" y="615011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571768" y="615011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429024" y="615011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0" y="614362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857224" y="614362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714480" y="614362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571736" y="614362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357554" y="614362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887302" y="6425330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3530509" y="6353892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2744692" y="6353893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1815997" y="6353892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172923" y="6425330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214818"/>
            <a:ext cx="49291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суперигре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того, чтобы появилась подсказка от Якубовича кликните на рамку с вопросом.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Вертикальный свиток 74"/>
          <p:cNvSpPr/>
          <p:nvPr/>
        </p:nvSpPr>
        <p:spPr>
          <a:xfrm>
            <a:off x="6143636" y="1928802"/>
            <a:ext cx="3000364" cy="200026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Зимой и летом одним цветом</a:t>
            </a:r>
            <a:endParaRPr lang="ru-RU" sz="2000" b="1" dirty="0"/>
          </a:p>
        </p:txBody>
      </p:sp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3857628"/>
            <a:ext cx="184785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" name="Овальная выноска 76"/>
          <p:cNvSpPr/>
          <p:nvPr/>
        </p:nvSpPr>
        <p:spPr>
          <a:xfrm>
            <a:off x="0" y="3357562"/>
            <a:ext cx="6429388" cy="981334"/>
          </a:xfrm>
          <a:prstGeom prst="wedgeEllipseCallout">
            <a:avLst>
              <a:gd name="adj1" fmla="val 55957"/>
              <a:gd name="adj2" fmla="val 135218"/>
            </a:avLst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этом слове 4 буквы.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Вы можете назвать 2 буквы.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9221" name="Объект 1"/>
          <p:cNvPicPr>
            <a:picLocks noChangeArrowheads="1"/>
          </p:cNvPicPr>
          <p:nvPr/>
        </p:nvPicPr>
        <p:blipFill>
          <a:blip r:embed="rId6" cstate="print"/>
          <a:srcRect t="-1144" r="-177" b="-1947"/>
          <a:stretch>
            <a:fillRect/>
          </a:stretch>
        </p:blipFill>
        <p:spPr bwMode="auto">
          <a:xfrm>
            <a:off x="7715272" y="4286256"/>
            <a:ext cx="365125" cy="342900"/>
          </a:xfrm>
          <a:prstGeom prst="rect">
            <a:avLst/>
          </a:prstGeom>
          <a:noFill/>
        </p:spPr>
      </p:pic>
      <p:pic>
        <p:nvPicPr>
          <p:cNvPr id="9220" name="Объект 2"/>
          <p:cNvPicPr>
            <a:picLocks noChangeArrowheads="1"/>
          </p:cNvPicPr>
          <p:nvPr/>
        </p:nvPicPr>
        <p:blipFill>
          <a:blip r:embed="rId7" cstate="print"/>
          <a:srcRect t="-1144" r="-177" b="-1947"/>
          <a:stretch>
            <a:fillRect/>
          </a:stretch>
        </p:blipFill>
        <p:spPr bwMode="auto">
          <a:xfrm>
            <a:off x="7786710" y="4786322"/>
            <a:ext cx="396875" cy="334963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371475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После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суперигры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если играющий  правильно назвал слово  необходимо щелкнуть на красную звездочку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85720" y="4643446"/>
            <a:ext cx="64063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сли не правильно -  на синюю звездочку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677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7245254" y="3353520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Box 54"/>
          <p:cNvSpPr txBox="1"/>
          <p:nvPr/>
        </p:nvSpPr>
        <p:spPr>
          <a:xfrm>
            <a:off x="0" y="528638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857256" y="528638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14512" y="528638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571768" y="528638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0" y="5357826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857224" y="5357826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714480" y="5357826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2571736" y="5357826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887302" y="5639536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2744692" y="5568099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1815997" y="5568098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332926" flipH="1">
            <a:off x="172923" y="5639536"/>
            <a:ext cx="38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9800000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72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93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14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5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0"/>
                            </p:stCondLst>
                            <p:childTnLst>
                              <p:par>
                                <p:cTn id="126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5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35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6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500"/>
                            </p:stCondLst>
                            <p:childTnLst>
                              <p:par>
                                <p:cTn id="147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700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000"/>
                            </p:stCondLst>
                            <p:childTnLst>
                              <p:par>
                                <p:cTn id="15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56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7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8000"/>
                            </p:stCondLst>
                            <p:childTnLst>
                              <p:par>
                                <p:cTn id="16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animClr clrSpc="rgb" dir="cw">
                                      <p:cBhvr>
                                        <p:cTn id="223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224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500"/>
                            </p:stCondLst>
                            <p:childTnLst>
                              <p:par>
                                <p:cTn id="2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5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500"/>
                            </p:stCondLst>
                            <p:childTnLst>
                              <p:par>
                                <p:cTn id="2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500"/>
                            </p:stCondLst>
                            <p:childTnLst>
                              <p:par>
                                <p:cTn id="24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243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4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500"/>
                            </p:stCondLst>
                            <p:childTnLst>
                              <p:par>
                                <p:cTn id="2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5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4000"/>
                            </p:stCondLst>
                            <p:childTnLst>
                              <p:par>
                                <p:cTn id="2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4000"/>
                            </p:stCondLst>
                            <p:childTnLst>
                              <p:par>
                                <p:cTn id="26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264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5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000"/>
                            </p:stCondLst>
                            <p:childTnLst>
                              <p:par>
                                <p:cTn id="2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5000"/>
                            </p:stCondLst>
                            <p:childTnLst>
                              <p:par>
                                <p:cTn id="276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5500"/>
                            </p:stCondLst>
                            <p:childTnLst>
                              <p:par>
                                <p:cTn id="2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5500"/>
                            </p:stCondLst>
                            <p:childTnLst>
                              <p:par>
                                <p:cTn id="28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285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86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6500"/>
                            </p:stCondLst>
                            <p:childTnLst>
                              <p:par>
                                <p:cTn id="2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6500"/>
                            </p:stCondLst>
                            <p:childTnLst>
                              <p:par>
                                <p:cTn id="297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7000"/>
                            </p:stCondLst>
                            <p:childTnLst>
                              <p:par>
                                <p:cTn id="3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7000"/>
                            </p:stCondLst>
                            <p:childTnLst>
                              <p:par>
                                <p:cTn id="30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306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07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8000"/>
                            </p:stCondLst>
                            <p:childTnLst>
                              <p:par>
                                <p:cTn id="3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8000"/>
                            </p:stCondLst>
                            <p:childTnLst>
                              <p:par>
                                <p:cTn id="31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45" grpId="0"/>
      <p:bldP spid="46" grpId="0"/>
      <p:bldP spid="47" grpId="0"/>
      <p:bldP spid="48" grpId="0"/>
      <p:bldP spid="49" grpId="0"/>
      <p:bldP spid="50" grpId="0" animBg="1"/>
      <p:bldP spid="51" grpId="0" animBg="1"/>
      <p:bldP spid="52" grpId="0" animBg="1"/>
      <p:bldP spid="53" grpId="0" animBg="1"/>
      <p:bldP spid="54" grpId="0" animBg="1"/>
      <p:bldP spid="9219" grpId="0"/>
      <p:bldP spid="9219" grpId="1"/>
      <p:bldP spid="75" grpId="0" animBg="1"/>
      <p:bldP spid="75" grpId="1" animBg="1"/>
      <p:bldP spid="77" grpId="0" animBg="1"/>
      <p:bldP spid="77" grpId="1" animBg="1"/>
      <p:bldP spid="9222" grpId="0"/>
      <p:bldP spid="9223" grpId="0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60" grpId="1" animBg="1"/>
      <p:bldP spid="60" grpId="2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0"/>
            <a:ext cx="6257940" cy="987552"/>
          </a:xfrm>
        </p:spPr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124014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http://animashky.ru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0"/>
            <a:ext cx="1212827" cy="92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с вырезом 4">
            <a:hlinkClick r:id="rId4" action="ppaction://hlinksldjump"/>
          </p:cNvPr>
          <p:cNvSpPr/>
          <p:nvPr/>
        </p:nvSpPr>
        <p:spPr>
          <a:xfrm>
            <a:off x="7572396" y="6286520"/>
            <a:ext cx="1571604" cy="5714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285720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К</a:t>
            </a:r>
            <a:endParaRPr lang="ru-RU" sz="4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142976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000232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Л</a:t>
            </a:r>
            <a:endParaRPr lang="ru-RU" sz="4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857488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А</a:t>
            </a:r>
            <a:endParaRPr lang="ru-RU" sz="4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714744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М</a:t>
            </a:r>
            <a:endParaRPr lang="ru-RU" sz="4000" b="1" dirty="0"/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6143636" y="1214422"/>
            <a:ext cx="3000364" cy="271464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Фигура речи, состоящая в юмористическом использовании многозначности слова или звукового сходства различных слов</a:t>
            </a:r>
            <a:endParaRPr lang="ru-RU" sz="1600" b="1" dirty="0" smtClean="0"/>
          </a:p>
        </p:txBody>
      </p:sp>
      <p:pic>
        <p:nvPicPr>
          <p:cNvPr id="1028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71612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341614" y="35826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174061" y="33087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1987317" y="325959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857486" y="32144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752287" y="31806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929066"/>
            <a:ext cx="1847856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715272" y="6072206"/>
            <a:ext cx="1428728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Далее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Б</a:t>
            </a:r>
            <a:endParaRPr 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57818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У</a:t>
            </a:r>
            <a:endParaRPr lang="ru-RU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215074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Р</a:t>
            </a:r>
            <a:endParaRPr lang="ru-RU" sz="4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567366" y="33087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393537" y="31806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227989" y="32144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6" name="Группа 75"/>
          <p:cNvGrpSpPr/>
          <p:nvPr/>
        </p:nvGrpSpPr>
        <p:grpSpPr>
          <a:xfrm>
            <a:off x="0" y="1928802"/>
            <a:ext cx="5000628" cy="4929198"/>
            <a:chOff x="0" y="1928802"/>
            <a:chExt cx="5000628" cy="4929198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0" y="1928802"/>
              <a:ext cx="5000628" cy="4929198"/>
              <a:chOff x="0" y="1928802"/>
              <a:chExt cx="5000628" cy="4929198"/>
            </a:xfrm>
          </p:grpSpPr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1928802"/>
                <a:ext cx="5000628" cy="492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9" name="TextBox 58"/>
              <p:cNvSpPr txBox="1"/>
              <p:nvPr/>
            </p:nvSpPr>
            <p:spPr>
              <a:xfrm rot="17268647">
                <a:off x="239424" y="3407781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200</a:t>
                </a:r>
                <a:endParaRPr lang="ru-RU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 rot="974632">
                <a:off x="2892033" y="2255643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ym typeface="Wingdings" pitchFamily="2" charset="2"/>
                  </a:rPr>
                  <a:t>150</a:t>
                </a:r>
                <a:endParaRPr lang="ru-RU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 rot="20204803">
                <a:off x="1252502" y="2297336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ym typeface="Wingdings" pitchFamily="2" charset="2"/>
                  </a:rPr>
                  <a:t>250</a:t>
                </a:r>
                <a:endParaRPr lang="ru-RU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4378775">
                <a:off x="233045" y="5064847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ym typeface="Wingdings" pitchFamily="2" charset="2"/>
                  </a:rPr>
                  <a:t>Х2</a:t>
                </a:r>
                <a:endParaRPr lang="ru-RU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 rot="12258119">
                <a:off x="1174424" y="6096585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</a:t>
                </a:r>
                <a:endParaRPr lang="ru-RU" dirty="0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 rot="9828163">
              <a:off x="2891985" y="611300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50</a:t>
              </a:r>
              <a:endParaRPr lang="ru-RU" dirty="0"/>
            </a:p>
          </p:txBody>
        </p:sp>
        <p:sp>
          <p:nvSpPr>
            <p:cNvPr id="74" name="TextBox 73"/>
            <p:cNvSpPr txBox="1"/>
            <p:nvPr/>
          </p:nvSpPr>
          <p:spPr>
            <a:xfrm rot="6806310">
              <a:off x="3949310" y="5066107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100</a:t>
              </a:r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 rot="3672314">
              <a:off x="4011597" y="3423160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+</a:t>
              </a:r>
              <a:endParaRPr lang="ru-RU" dirty="0"/>
            </a:p>
          </p:txBody>
        </p:sp>
      </p:grpSp>
      <p:sp>
        <p:nvSpPr>
          <p:cNvPr id="77" name="Стрелка вправо с вырезом 76"/>
          <p:cNvSpPr/>
          <p:nvPr/>
        </p:nvSpPr>
        <p:spPr>
          <a:xfrm rot="10800000">
            <a:off x="4643438" y="4572008"/>
            <a:ext cx="1714512" cy="7143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1500174"/>
            <a:ext cx="223029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 тройка игроков</a:t>
            </a:r>
            <a:endParaRPr lang="ru-RU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9" name="Стрелка вправо с вырезом 38">
            <a:hlinkClick r:id="rId6" action="ppaction://hlinksldjump"/>
          </p:cNvPr>
          <p:cNvSpPr/>
          <p:nvPr/>
        </p:nvSpPr>
        <p:spPr>
          <a:xfrm rot="10800000">
            <a:off x="4857752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286380" y="621508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hlinkClick r:id="rId6" action="ppaction://hlinksldjump"/>
              </a:rPr>
              <a:t>Выйти из игры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1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0">
                                      <p:cBhvr>
                                        <p:cTn id="1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00000">
                                      <p:cBhvr>
                                        <p:cTn id="2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3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3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3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4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4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5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5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5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6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6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000000">
                                      <p:cBhvr>
                                        <p:cTn id="7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7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7400000">
                                      <p:cBhvr>
                                        <p:cTn id="7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1400000">
                                      <p:cBhvr>
                                        <p:cTn id="8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285720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О</a:t>
            </a:r>
            <a:endParaRPr lang="ru-RU" sz="4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142976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К</a:t>
            </a:r>
            <a:endParaRPr lang="ru-RU" sz="4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000232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С</a:t>
            </a:r>
            <a:endParaRPr lang="ru-RU" sz="4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857488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Ю</a:t>
            </a:r>
            <a:endParaRPr lang="ru-RU" sz="4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714744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М</a:t>
            </a:r>
            <a:endParaRPr lang="ru-RU" sz="4000" b="1" dirty="0"/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6143636" y="1214421"/>
            <a:ext cx="3000364" cy="3176333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Стилистическая фигура, состоящая в соединении двух понятий, противоречащих друг другу, логически исключающих одно другое, в результате которого возникает новое смысловое качество</a:t>
            </a:r>
            <a:endParaRPr lang="ru-RU" sz="1400" b="1" dirty="0"/>
          </a:p>
        </p:txBody>
      </p:sp>
      <p:pic>
        <p:nvPicPr>
          <p:cNvPr id="1028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71612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348343" y="40721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129524" y="38741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1928794" y="38963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761248" y="368179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593384" y="34894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929066"/>
            <a:ext cx="1847856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643834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Далее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О</a:t>
            </a:r>
            <a:endParaRPr 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57818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Р</a:t>
            </a:r>
            <a:endParaRPr lang="ru-RU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215074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О</a:t>
            </a:r>
            <a:endParaRPr lang="ru-RU" sz="4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72330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Н</a:t>
            </a:r>
            <a:endParaRPr lang="ru-RU" sz="4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436783" y="36481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308155" y="34894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187186" y="34894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044442" y="34540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5"/>
          <p:cNvGrpSpPr/>
          <p:nvPr/>
        </p:nvGrpSpPr>
        <p:grpSpPr>
          <a:xfrm>
            <a:off x="0" y="1928802"/>
            <a:ext cx="5000628" cy="4929198"/>
            <a:chOff x="0" y="1928802"/>
            <a:chExt cx="5000628" cy="4929198"/>
          </a:xfrm>
        </p:grpSpPr>
        <p:grpSp>
          <p:nvGrpSpPr>
            <p:cNvPr id="3" name="Группа 63"/>
            <p:cNvGrpSpPr/>
            <p:nvPr/>
          </p:nvGrpSpPr>
          <p:grpSpPr>
            <a:xfrm>
              <a:off x="0" y="1928802"/>
              <a:ext cx="5000628" cy="4929198"/>
              <a:chOff x="0" y="1928802"/>
              <a:chExt cx="5000628" cy="4929198"/>
            </a:xfrm>
          </p:grpSpPr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1928802"/>
                <a:ext cx="5000628" cy="492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9" name="TextBox 58"/>
              <p:cNvSpPr txBox="1"/>
              <p:nvPr/>
            </p:nvSpPr>
            <p:spPr>
              <a:xfrm rot="17268647">
                <a:off x="239424" y="3407781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</a:t>
                </a:r>
                <a:endParaRPr lang="ru-RU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 rot="974632">
                <a:off x="2892033" y="2255643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ym typeface="Wingdings" pitchFamily="2" charset="2"/>
                  </a:rPr>
                  <a:t>200</a:t>
                </a:r>
                <a:endParaRPr lang="ru-RU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 rot="20204803">
                <a:off x="1252502" y="2297336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ym typeface="Wingdings" pitchFamily="2" charset="2"/>
                  </a:rPr>
                  <a:t>Х2</a:t>
                </a:r>
                <a:endParaRPr lang="ru-RU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4378775">
                <a:off x="233045" y="5064847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50</a:t>
                </a:r>
                <a:endParaRPr lang="ru-RU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 rot="12258119">
                <a:off x="1174424" y="6096585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100</a:t>
                </a:r>
                <a:endParaRPr lang="ru-RU" dirty="0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 rot="9828163">
              <a:off x="2891985" y="611300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+</a:t>
              </a:r>
              <a:endParaRPr lang="ru-RU" dirty="0"/>
            </a:p>
          </p:txBody>
        </p:sp>
        <p:sp>
          <p:nvSpPr>
            <p:cNvPr id="74" name="TextBox 73"/>
            <p:cNvSpPr txBox="1"/>
            <p:nvPr/>
          </p:nvSpPr>
          <p:spPr>
            <a:xfrm rot="6806310">
              <a:off x="3949310" y="5066107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150</a:t>
              </a:r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 rot="3672314">
              <a:off x="4011597" y="3423160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250</a:t>
              </a:r>
              <a:endParaRPr lang="ru-RU" dirty="0"/>
            </a:p>
          </p:txBody>
        </p:sp>
      </p:grpSp>
      <p:sp>
        <p:nvSpPr>
          <p:cNvPr id="77" name="Стрелка вправо с вырезом 76"/>
          <p:cNvSpPr/>
          <p:nvPr/>
        </p:nvSpPr>
        <p:spPr>
          <a:xfrm rot="10800000">
            <a:off x="4643438" y="4572008"/>
            <a:ext cx="1714512" cy="7143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468331" y="1500174"/>
            <a:ext cx="223029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 тройка игроков</a:t>
            </a:r>
            <a:endParaRPr lang="ru-RU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9" name="Стрелка вправо с вырезом 38">
            <a:hlinkClick r:id="rId6" action="ppaction://hlinksldjump"/>
          </p:cNvPr>
          <p:cNvSpPr/>
          <p:nvPr/>
        </p:nvSpPr>
        <p:spPr>
          <a:xfrm rot="10800000">
            <a:off x="4857752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286380" y="621508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hlinkClick r:id="rId6" action="ppaction://hlinksldjump"/>
              </a:rPr>
              <a:t>Выйти из игры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0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7400000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1400000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285720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</a:t>
            </a:r>
            <a:endParaRPr lang="ru-RU" sz="4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142976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Л</a:t>
            </a:r>
            <a:endParaRPr lang="ru-RU" sz="4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000232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Е</a:t>
            </a:r>
            <a:endParaRPr lang="ru-RU" sz="4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857488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714744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Н</a:t>
            </a:r>
            <a:endParaRPr lang="ru-RU" sz="4000" b="1" dirty="0"/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6143636" y="1214422"/>
            <a:ext cx="3000364" cy="271464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 </a:t>
            </a:r>
            <a:r>
              <a:rPr lang="ru-RU" sz="1600" b="1" dirty="0"/>
              <a:t>Многословие, выражение, содержащее близкие или идентичные по смыслу и потому логически излишние слова</a:t>
            </a:r>
            <a:endParaRPr lang="ru-RU" sz="1600" b="1" dirty="0"/>
          </a:p>
        </p:txBody>
      </p:sp>
      <p:pic>
        <p:nvPicPr>
          <p:cNvPr id="1028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71612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300396" y="36895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183658" y="352809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030164" y="36895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912083" y="353395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743944" y="36895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929066"/>
            <a:ext cx="1847856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643834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Далее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А</a:t>
            </a:r>
            <a:endParaRPr 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57818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З</a:t>
            </a:r>
            <a:endParaRPr lang="ru-RU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215074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М</a:t>
            </a:r>
            <a:endParaRPr lang="ru-RU" sz="4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578742" y="36895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406798" y="353395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297741" y="354296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5"/>
          <p:cNvGrpSpPr/>
          <p:nvPr/>
        </p:nvGrpSpPr>
        <p:grpSpPr>
          <a:xfrm>
            <a:off x="0" y="1928802"/>
            <a:ext cx="5000628" cy="4929198"/>
            <a:chOff x="0" y="1928802"/>
            <a:chExt cx="5000628" cy="4929198"/>
          </a:xfrm>
        </p:grpSpPr>
        <p:grpSp>
          <p:nvGrpSpPr>
            <p:cNvPr id="3" name="Группа 63"/>
            <p:cNvGrpSpPr/>
            <p:nvPr/>
          </p:nvGrpSpPr>
          <p:grpSpPr>
            <a:xfrm>
              <a:off x="0" y="1928802"/>
              <a:ext cx="5000628" cy="4929198"/>
              <a:chOff x="0" y="1928802"/>
              <a:chExt cx="5000628" cy="4929198"/>
            </a:xfrm>
          </p:grpSpPr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1928802"/>
                <a:ext cx="5000628" cy="492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9" name="TextBox 58"/>
              <p:cNvSpPr txBox="1"/>
              <p:nvPr/>
            </p:nvSpPr>
            <p:spPr>
              <a:xfrm rot="17268647">
                <a:off x="239424" y="3407781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X2</a:t>
                </a:r>
                <a:endParaRPr lang="ru-RU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 rot="974632">
                <a:off x="2892033" y="2255643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250</a:t>
                </a:r>
                <a:endParaRPr lang="ru-RU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 rot="20204803">
                <a:off x="1252502" y="2297336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200</a:t>
                </a:r>
                <a:endParaRPr lang="ru-RU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4378775">
                <a:off x="233045" y="5064847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150</a:t>
                </a:r>
                <a:endParaRPr lang="ru-RU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 rot="12258119">
                <a:off x="1174424" y="6096585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</a:t>
                </a:r>
                <a:endParaRPr lang="ru-RU" dirty="0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 rot="9828163">
              <a:off x="2891985" y="611300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50</a:t>
              </a:r>
              <a:endParaRPr lang="ru-RU" dirty="0"/>
            </a:p>
          </p:txBody>
        </p:sp>
        <p:sp>
          <p:nvSpPr>
            <p:cNvPr id="74" name="TextBox 73"/>
            <p:cNvSpPr txBox="1"/>
            <p:nvPr/>
          </p:nvSpPr>
          <p:spPr>
            <a:xfrm rot="6806310">
              <a:off x="3949310" y="5066107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100</a:t>
              </a:r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 rot="3672314">
              <a:off x="4011597" y="3423160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ym typeface="Wingdings" pitchFamily="2" charset="2"/>
                </a:rPr>
                <a:t>+</a:t>
              </a:r>
              <a:endParaRPr lang="ru-RU" dirty="0"/>
            </a:p>
          </p:txBody>
        </p:sp>
      </p:grpSp>
      <p:sp>
        <p:nvSpPr>
          <p:cNvPr id="77" name="Стрелка вправо с вырезом 76"/>
          <p:cNvSpPr/>
          <p:nvPr/>
        </p:nvSpPr>
        <p:spPr>
          <a:xfrm rot="10800000">
            <a:off x="4643438" y="4572008"/>
            <a:ext cx="1714512" cy="7143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1500174"/>
            <a:ext cx="223029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 тройка игроков</a:t>
            </a:r>
            <a:endParaRPr lang="ru-RU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9" name="Стрелка вправо с вырезом 38">
            <a:hlinkClick r:id="rId6" action="ppaction://hlinksldjump"/>
          </p:cNvPr>
          <p:cNvSpPr/>
          <p:nvPr/>
        </p:nvSpPr>
        <p:spPr>
          <a:xfrm rot="10800000">
            <a:off x="4857752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286380" y="621508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hlinkClick r:id="rId6" action="ppaction://hlinksldjump"/>
              </a:rPr>
              <a:t>Выйти из игры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0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7400000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1400000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285720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С</a:t>
            </a:r>
            <a:endParaRPr lang="ru-RU" sz="4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142976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И</a:t>
            </a:r>
            <a:endParaRPr lang="ru-RU" sz="4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000232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Н</a:t>
            </a:r>
            <a:endParaRPr lang="ru-RU" sz="4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857488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Е</a:t>
            </a:r>
            <a:endParaRPr lang="ru-RU" sz="4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714744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К</a:t>
            </a:r>
            <a:endParaRPr lang="ru-RU" sz="4000" b="1" dirty="0"/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6143636" y="1214422"/>
            <a:ext cx="3000364" cy="3176332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Один из тропов, вид метонимии, состоящий в перенесении значения с одного предмета на другой по признаку количественного между ними отношения.</a:t>
            </a:r>
            <a:endParaRPr lang="ru-RU" sz="1600" b="1" dirty="0"/>
          </a:p>
        </p:txBody>
      </p:sp>
      <p:pic>
        <p:nvPicPr>
          <p:cNvPr id="1028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71612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354775" y="38963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239752" y="34921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078929" y="34921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961523" y="354316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803135" y="324801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929066"/>
            <a:ext cx="1847856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643834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Далее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Д</a:t>
            </a:r>
            <a:endParaRPr 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57818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215074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Х</a:t>
            </a:r>
            <a:endParaRPr lang="ru-RU" sz="4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72330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А</a:t>
            </a:r>
            <a:endParaRPr lang="ru-RU" sz="4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684327" y="327171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516090" y="330970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375342" y="31495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202640" y="30225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5"/>
          <p:cNvGrpSpPr/>
          <p:nvPr/>
        </p:nvGrpSpPr>
        <p:grpSpPr>
          <a:xfrm>
            <a:off x="0" y="1928802"/>
            <a:ext cx="5000628" cy="4929198"/>
            <a:chOff x="0" y="1928802"/>
            <a:chExt cx="5000628" cy="4929198"/>
          </a:xfrm>
        </p:grpSpPr>
        <p:grpSp>
          <p:nvGrpSpPr>
            <p:cNvPr id="3" name="Группа 63"/>
            <p:cNvGrpSpPr/>
            <p:nvPr/>
          </p:nvGrpSpPr>
          <p:grpSpPr>
            <a:xfrm>
              <a:off x="0" y="1928802"/>
              <a:ext cx="5000628" cy="4929198"/>
              <a:chOff x="0" y="1928802"/>
              <a:chExt cx="5000628" cy="4929198"/>
            </a:xfrm>
          </p:grpSpPr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1928802"/>
                <a:ext cx="5000628" cy="492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9" name="TextBox 58"/>
              <p:cNvSpPr txBox="1"/>
              <p:nvPr/>
            </p:nvSpPr>
            <p:spPr>
              <a:xfrm rot="17268647">
                <a:off x="239424" y="3407781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100</a:t>
                </a:r>
                <a:endParaRPr lang="ru-RU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 rot="974632">
                <a:off x="2892033" y="2255643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</a:t>
                </a:r>
                <a:endParaRPr lang="ru-RU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 rot="20204803">
                <a:off x="1252502" y="2297336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50</a:t>
                </a:r>
                <a:endParaRPr lang="ru-RU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4378775">
                <a:off x="233045" y="5064847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+</a:t>
                </a:r>
                <a:endParaRPr lang="ru-RU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 rot="12258119">
                <a:off x="1174424" y="6096585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ym typeface="Wingdings" pitchFamily="2" charset="2"/>
                  </a:rPr>
                  <a:t>250</a:t>
                </a:r>
                <a:endParaRPr lang="ru-RU" dirty="0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 rot="9828163">
              <a:off x="2891985" y="611300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ym typeface="Wingdings" pitchFamily="2" charset="2"/>
                </a:rPr>
                <a:t>200</a:t>
              </a:r>
              <a:endParaRPr lang="ru-RU" dirty="0"/>
            </a:p>
          </p:txBody>
        </p:sp>
        <p:sp>
          <p:nvSpPr>
            <p:cNvPr id="74" name="TextBox 73"/>
            <p:cNvSpPr txBox="1"/>
            <p:nvPr/>
          </p:nvSpPr>
          <p:spPr>
            <a:xfrm rot="6806310">
              <a:off x="3949310" y="5066107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ym typeface="Wingdings" pitchFamily="2" charset="2"/>
                </a:rPr>
                <a:t>X2</a:t>
              </a:r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 rot="3672314">
              <a:off x="4011597" y="3423160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ym typeface="Wingdings" pitchFamily="2" charset="2"/>
                </a:rPr>
                <a:t>150</a:t>
              </a:r>
              <a:endParaRPr lang="ru-RU" dirty="0"/>
            </a:p>
          </p:txBody>
        </p:sp>
      </p:grpSp>
      <p:sp>
        <p:nvSpPr>
          <p:cNvPr id="77" name="Стрелка вправо с вырезом 76"/>
          <p:cNvSpPr/>
          <p:nvPr/>
        </p:nvSpPr>
        <p:spPr>
          <a:xfrm rot="10800000">
            <a:off x="4643438" y="4572008"/>
            <a:ext cx="1714512" cy="7143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715140" y="1500174"/>
            <a:ext cx="15292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Финал</a:t>
            </a:r>
            <a:endParaRPr lang="ru-RU" sz="2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9" name="Стрелка вправо с вырезом 38">
            <a:hlinkClick r:id="rId6" action="ppaction://hlinksldjump"/>
          </p:cNvPr>
          <p:cNvSpPr/>
          <p:nvPr/>
        </p:nvSpPr>
        <p:spPr>
          <a:xfrm rot="10800000">
            <a:off x="4857752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286380" y="621508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hlinkClick r:id="rId6" action="ppaction://hlinksldjump"/>
              </a:rPr>
              <a:t>Выйти из игры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0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7400000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1400000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285720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Т</a:t>
            </a:r>
            <a:endParaRPr lang="ru-RU" sz="4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142976" y="28572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А</a:t>
            </a:r>
            <a:endParaRPr lang="ru-RU" sz="4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000232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В</a:t>
            </a:r>
            <a:endParaRPr lang="ru-RU" sz="4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857488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Т</a:t>
            </a:r>
            <a:endParaRPr lang="ru-RU" sz="4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714744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О</a:t>
            </a:r>
            <a:endParaRPr lang="ru-RU" sz="4000" b="1" dirty="0"/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6143636" y="1214422"/>
            <a:ext cx="3000364" cy="3294698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Тождесловие</a:t>
            </a:r>
            <a:r>
              <a:rPr lang="ru-RU" b="1" dirty="0"/>
              <a:t>, повторение сказанного другими словами, не вносящее ничего нового.</a:t>
            </a:r>
            <a:endParaRPr lang="ru-RU" b="1" dirty="0"/>
          </a:p>
        </p:txBody>
      </p:sp>
      <p:pic>
        <p:nvPicPr>
          <p:cNvPr id="1028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71612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357158" y="34363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214414" y="356313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010072" y="35018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823237" y="351736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686330" y="35018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929066"/>
            <a:ext cx="1847856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643834" y="6072206"/>
            <a:ext cx="1500166" cy="7857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hlinkClick r:id="rId4" action="ppaction://hlinksldjump"/>
              </a:rPr>
              <a:t>Закончить игру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857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Л</a:t>
            </a:r>
            <a:endParaRPr 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57818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О</a:t>
            </a:r>
            <a:endParaRPr lang="ru-RU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201070" y="31187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Г</a:t>
            </a:r>
            <a:endParaRPr lang="ru-RU" sz="4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72330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И</a:t>
            </a:r>
            <a:endParaRPr lang="ru-RU" sz="4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929586" y="28572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Я</a:t>
            </a:r>
            <a:endParaRPr lang="ru-RU" sz="4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528127" y="35018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412975" y="330097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308975" y="311872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148633" y="314953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973016" y="314953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826549" y="1500174"/>
            <a:ext cx="16353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Суперигра</a:t>
            </a:r>
            <a:endParaRPr lang="ru-RU" sz="24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ru-RU" sz="2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9" name="Овальная выноска 38"/>
          <p:cNvSpPr/>
          <p:nvPr/>
        </p:nvSpPr>
        <p:spPr>
          <a:xfrm>
            <a:off x="0" y="1785926"/>
            <a:ext cx="5929322" cy="2071702"/>
          </a:xfrm>
          <a:prstGeom prst="wedgeEllipseCallout">
            <a:avLst>
              <a:gd name="adj1" fmla="val 63068"/>
              <a:gd name="adj2" fmla="val 112726"/>
            </a:avLst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этом </a:t>
            </a:r>
            <a:r>
              <a:rPr lang="ru-RU" sz="2400" b="1" dirty="0" smtClean="0">
                <a:solidFill>
                  <a:schemeClr val="tx1"/>
                </a:solidFill>
              </a:rPr>
              <a:t>слове 10 </a:t>
            </a:r>
            <a:r>
              <a:rPr lang="ru-RU" sz="2400" b="1" dirty="0" smtClean="0">
                <a:solidFill>
                  <a:schemeClr val="tx1"/>
                </a:solidFill>
              </a:rPr>
              <a:t>букв.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Вы можете назвать </a:t>
            </a:r>
            <a:r>
              <a:rPr lang="ru-RU" sz="2400" b="1" dirty="0" smtClean="0">
                <a:solidFill>
                  <a:schemeClr val="tx1"/>
                </a:solidFill>
              </a:rPr>
              <a:t>4 буквы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0" name="Picture 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286256"/>
            <a:ext cx="15716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4286256"/>
            <a:ext cx="107157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6-конечная звезда 41"/>
          <p:cNvSpPr/>
          <p:nvPr/>
        </p:nvSpPr>
        <p:spPr>
          <a:xfrm>
            <a:off x="3714744" y="6286520"/>
            <a:ext cx="714380" cy="571480"/>
          </a:xfrm>
          <a:prstGeom prst="star6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6-конечная звезда 42"/>
          <p:cNvSpPr/>
          <p:nvPr/>
        </p:nvSpPr>
        <p:spPr>
          <a:xfrm>
            <a:off x="1928794" y="6286520"/>
            <a:ext cx="714380" cy="571480"/>
          </a:xfrm>
          <a:prstGeom prst="star6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9" grpId="0" animBg="1"/>
      <p:bldP spid="39" grpId="1" animBg="1"/>
    </p:bldLst>
  </p:timing>
</p:sld>
</file>

<file path=ppt/theme/theme1.xml><?xml version="1.0" encoding="utf-8"?>
<a:theme xmlns:a="http://schemas.openxmlformats.org/drawingml/2006/main" name="10271171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Презентация5</Template>
  <TotalTime>402</TotalTime>
  <Words>385</Words>
  <Application>Microsoft Office PowerPoint</Application>
  <PresentationFormat>Экран (4:3)</PresentationFormat>
  <Paragraphs>143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Corbel</vt:lpstr>
      <vt:lpstr>Monotype Corsiva</vt:lpstr>
      <vt:lpstr>Times New Roman</vt:lpstr>
      <vt:lpstr>Tw Cen MT</vt:lpstr>
      <vt:lpstr>Wingdings</vt:lpstr>
      <vt:lpstr>Wingdings 2</vt:lpstr>
      <vt:lpstr>10271171</vt:lpstr>
      <vt:lpstr>Презентация PowerPoint</vt:lpstr>
      <vt:lpstr>Презентация PowerPoint</vt:lpstr>
      <vt:lpstr>Правила игры</vt:lpstr>
      <vt:lpstr>Источники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Мвидео</dc:creator>
  <cp:lastModifiedBy>Элеонора Высочанская</cp:lastModifiedBy>
  <cp:revision>48</cp:revision>
  <dcterms:created xsi:type="dcterms:W3CDTF">2009-07-01T00:44:17Z</dcterms:created>
  <dcterms:modified xsi:type="dcterms:W3CDTF">2016-04-09T15:59:59Z</dcterms:modified>
</cp:coreProperties>
</file>